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2/15/2014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3000" b="-3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39</a:t>
            </a:r>
          </a:p>
        </p:txBody>
      </p:sp>
    </p:spTree>
    <p:extLst>
      <p:ext uri="{BB962C8B-B14F-4D97-AF65-F5344CB8AC3E}">
        <p14:creationId xmlns:p14="http://schemas.microsoft.com/office/powerpoint/2010/main" val="404697864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i="1" dirty="0"/>
              <a:t>It argues that the women in the parable is the Roman church, the meal is the true church, and the fact that the women hid the leaven represents the subtle and insidious methods of Satan in infiltrating the church with heresy from within. </a:t>
            </a:r>
            <a:endParaRPr lang="en-US" dirty="0"/>
          </a:p>
        </p:txBody>
      </p:sp>
    </p:spTree>
    <p:extLst>
      <p:ext uri="{BB962C8B-B14F-4D97-AF65-F5344CB8AC3E}">
        <p14:creationId xmlns:p14="http://schemas.microsoft.com/office/powerpoint/2010/main" val="3462997419"/>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 dove is used in a negative and positive way</a:t>
            </a:r>
            <a:r>
              <a:rPr lang="en-US" dirty="0" smtClean="0"/>
              <a:t>:</a:t>
            </a:r>
          </a:p>
          <a:p>
            <a:endParaRPr lang="en-US" dirty="0"/>
          </a:p>
          <a:p>
            <a:r>
              <a:rPr lang="en-US" dirty="0"/>
              <a:t>Hosea 7:11  Ephraim also is like a silly dove, without sense </a:t>
            </a:r>
          </a:p>
          <a:p>
            <a:r>
              <a:rPr lang="en-US" dirty="0"/>
              <a:t>Matthew 10:16  Therefore be … harmless as doves</a:t>
            </a:r>
          </a:p>
        </p:txBody>
      </p:sp>
    </p:spTree>
    <p:extLst>
      <p:ext uri="{BB962C8B-B14F-4D97-AF65-F5344CB8AC3E}">
        <p14:creationId xmlns:p14="http://schemas.microsoft.com/office/powerpoint/2010/main" val="355862366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 serpent is used in a positive and negative way</a:t>
            </a:r>
            <a:r>
              <a:rPr lang="en-US" dirty="0" smtClean="0"/>
              <a:t>:</a:t>
            </a:r>
          </a:p>
          <a:p>
            <a:endParaRPr lang="en-US" dirty="0"/>
          </a:p>
          <a:p>
            <a:r>
              <a:rPr lang="en-US" dirty="0"/>
              <a:t>Matthew 10:16  Therefore be wise as serpents</a:t>
            </a:r>
          </a:p>
          <a:p>
            <a:r>
              <a:rPr lang="en-US" dirty="0"/>
              <a:t>Revelation 20:2   He laid hold of the dragon, that serpent of old, who is </a:t>
            </a:r>
            <a:r>
              <a:rPr lang="en-US" i="1" dirty="0"/>
              <a:t>the </a:t>
            </a:r>
            <a:r>
              <a:rPr lang="en-US" dirty="0"/>
              <a:t>Devil and Satan,</a:t>
            </a:r>
          </a:p>
        </p:txBody>
      </p:sp>
    </p:spTree>
    <p:extLst>
      <p:ext uri="{BB962C8B-B14F-4D97-AF65-F5344CB8AC3E}">
        <p14:creationId xmlns:p14="http://schemas.microsoft.com/office/powerpoint/2010/main" val="1614242236"/>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 lion is used in negative and a positive way</a:t>
            </a:r>
            <a:r>
              <a:rPr lang="en-US" dirty="0" smtClean="0"/>
              <a:t>:</a:t>
            </a:r>
          </a:p>
          <a:p>
            <a:endParaRPr lang="en-US" dirty="0"/>
          </a:p>
          <a:p>
            <a:r>
              <a:rPr lang="en-US" dirty="0"/>
              <a:t>1 Peter 5:8  your adversary the devil walks about like a roaring lion</a:t>
            </a:r>
          </a:p>
          <a:p>
            <a:r>
              <a:rPr lang="en-US" dirty="0"/>
              <a:t>Revelation 5:5  Behold, the Lion of the tribe of Judah, the Root of David, has prevailed (speaking of Jesus). </a:t>
            </a:r>
          </a:p>
        </p:txBody>
      </p:sp>
    </p:spTree>
    <p:extLst>
      <p:ext uri="{BB962C8B-B14F-4D97-AF65-F5344CB8AC3E}">
        <p14:creationId xmlns:p14="http://schemas.microsoft.com/office/powerpoint/2010/main" val="714674557"/>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42:1 "Behold! My Servant whom I uphold, My Elect One </a:t>
            </a:r>
            <a:r>
              <a:rPr lang="en-US" i="1" dirty="0"/>
              <a:t>in whom </a:t>
            </a:r>
            <a:r>
              <a:rPr lang="en-US" dirty="0"/>
              <a:t>My soul delights! I have put My Spirit upon Him; He will bring forth justice to the Gentiles.  </a:t>
            </a:r>
            <a:r>
              <a:rPr lang="en-US" baseline="30000" dirty="0"/>
              <a:t>2</a:t>
            </a:r>
            <a:r>
              <a:rPr lang="en-US" dirty="0"/>
              <a:t> He will not cry out, nor raise </a:t>
            </a:r>
            <a:r>
              <a:rPr lang="en-US" i="1" dirty="0"/>
              <a:t>His voice, </a:t>
            </a:r>
            <a:r>
              <a:rPr lang="en-US" dirty="0"/>
              <a:t>Nor cause His voice to be heard in the street.  </a:t>
            </a:r>
            <a:r>
              <a:rPr lang="en-US" baseline="30000" dirty="0"/>
              <a:t>3</a:t>
            </a:r>
            <a:r>
              <a:rPr lang="en-US" dirty="0"/>
              <a:t> A bruised reed He will not break, And smoking flax He will not quench; He will bring forth justice for truth.  </a:t>
            </a:r>
            <a:r>
              <a:rPr lang="en-US" baseline="30000" dirty="0"/>
              <a:t>4</a:t>
            </a:r>
            <a:r>
              <a:rPr lang="en-US" dirty="0"/>
              <a:t> He will not fail nor be discouraged, Till He has established justice in the earth; And the coastlands shall wait for His law."</a:t>
            </a:r>
          </a:p>
        </p:txBody>
      </p:sp>
    </p:spTree>
    <p:extLst>
      <p:ext uri="{BB962C8B-B14F-4D97-AF65-F5344CB8AC3E}">
        <p14:creationId xmlns:p14="http://schemas.microsoft.com/office/powerpoint/2010/main" val="3489201516"/>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514350" indent="-514350">
              <a:buAutoNum type="arabicPeriod"/>
            </a:pPr>
            <a:r>
              <a:rPr lang="en-US" dirty="0" smtClean="0"/>
              <a:t>The </a:t>
            </a:r>
            <a:r>
              <a:rPr lang="en-US" dirty="0"/>
              <a:t>kingdom was not one that would be ushered in by force as Jesus told Pilate in Jn. </a:t>
            </a:r>
            <a:r>
              <a:rPr lang="en-US" dirty="0" smtClean="0"/>
              <a:t>18:36</a:t>
            </a:r>
          </a:p>
          <a:p>
            <a:pPr marL="514350" indent="-514350">
              <a:buAutoNum type="arabicPeriod"/>
            </a:pPr>
            <a:r>
              <a:rPr lang="en-US" dirty="0" smtClean="0"/>
              <a:t>The </a:t>
            </a:r>
            <a:r>
              <a:rPr lang="en-US" dirty="0"/>
              <a:t>kingdom was not accompanied with pomp or prestige as could be seen in verses like: </a:t>
            </a:r>
            <a:r>
              <a:rPr lang="en-US" dirty="0" err="1"/>
              <a:t>Lk</a:t>
            </a:r>
            <a:r>
              <a:rPr lang="en-US" dirty="0"/>
              <a:t>. 17:20-21 and Mt. </a:t>
            </a:r>
            <a:r>
              <a:rPr lang="en-US" dirty="0" smtClean="0"/>
              <a:t>6:1-8</a:t>
            </a:r>
          </a:p>
          <a:p>
            <a:pPr marL="514350" indent="-514350">
              <a:buAutoNum type="arabicPeriod"/>
            </a:pPr>
            <a:r>
              <a:rPr lang="en-US" dirty="0" smtClean="0"/>
              <a:t>The </a:t>
            </a:r>
            <a:r>
              <a:rPr lang="en-US" dirty="0"/>
              <a:t>kingdom is to be the salt and light of the world as can be seen in Mt. 5:14-16 and Phil. 2:14-16. </a:t>
            </a:r>
            <a:endParaRPr lang="en-US" dirty="0" smtClean="0"/>
          </a:p>
          <a:p>
            <a:pPr marL="514350" indent="-514350">
              <a:buAutoNum type="arabicPeriod"/>
            </a:pPr>
            <a:r>
              <a:rPr lang="en-US" dirty="0" smtClean="0"/>
              <a:t>The </a:t>
            </a:r>
            <a:r>
              <a:rPr lang="en-US" dirty="0"/>
              <a:t>kingdom influences the world by example, according to 1Pet. 2:21, 1Cor. 11:1-2, Phil 3:17, 4:9, 1 Pet. 5:2-4. </a:t>
            </a:r>
            <a:endParaRPr lang="en-US" dirty="0"/>
          </a:p>
        </p:txBody>
      </p:sp>
    </p:spTree>
    <p:extLst>
      <p:ext uri="{BB962C8B-B14F-4D97-AF65-F5344CB8AC3E}">
        <p14:creationId xmlns:p14="http://schemas.microsoft.com/office/powerpoint/2010/main" val="5627948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 calcmode="lin" valueType="num">
                                      <p:cBhvr additive="base">
                                        <p:cTn id="7"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anim calcmode="lin" valueType="num">
                                      <p:cBhvr additive="base">
                                        <p:cTn id="13"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194">
                                            <p:txEl>
                                              <p:pRg st="3" end="3"/>
                                            </p:txEl>
                                          </p:spTgt>
                                        </p:tgtEl>
                                        <p:attrNameLst>
                                          <p:attrName>style.visibility</p:attrName>
                                        </p:attrNameLst>
                                      </p:cBhvr>
                                      <p:to>
                                        <p:strVal val="visible"/>
                                      </p:to>
                                    </p:set>
                                    <p:anim calcmode="lin" valueType="num">
                                      <p:cBhvr additive="base">
                                        <p:cTn id="19" dur="500" fill="hold"/>
                                        <p:tgtEl>
                                          <p:spTgt spid="819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God’s Word teaches us to love one another and to even love our enemies.</a:t>
            </a:r>
            <a:endParaRPr lang="en-US" dirty="0"/>
          </a:p>
        </p:txBody>
      </p:sp>
    </p:spTree>
    <p:extLst>
      <p:ext uri="{BB962C8B-B14F-4D97-AF65-F5344CB8AC3E}">
        <p14:creationId xmlns:p14="http://schemas.microsoft.com/office/powerpoint/2010/main" val="1438307764"/>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Christianity elevated womanhood. </a:t>
            </a:r>
            <a:endParaRPr lang="en-US" dirty="0"/>
          </a:p>
        </p:txBody>
      </p:sp>
    </p:spTree>
    <p:extLst>
      <p:ext uri="{BB962C8B-B14F-4D97-AF65-F5344CB8AC3E}">
        <p14:creationId xmlns:p14="http://schemas.microsoft.com/office/powerpoint/2010/main" val="1366082491"/>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parable of the hidden treasure, and the pearl of the great price.</a:t>
            </a:r>
          </a:p>
          <a:p>
            <a:r>
              <a:rPr lang="en-US" dirty="0"/>
              <a:t> </a:t>
            </a:r>
          </a:p>
          <a:p>
            <a:r>
              <a:rPr lang="en-US" dirty="0"/>
              <a:t>Matthew 13:44 " Again, the kingdom of heaven is like treasure hidden in a field, which a man found and hid; and for joy over it he goes and sells all that he has and buys that field.  </a:t>
            </a:r>
            <a:r>
              <a:rPr lang="en-US" baseline="30000" dirty="0"/>
              <a:t>45</a:t>
            </a:r>
            <a:r>
              <a:rPr lang="en-US" dirty="0"/>
              <a:t> " Again, the kingdom of heaven is like a merchant seeking beautiful pearls,  </a:t>
            </a:r>
            <a:r>
              <a:rPr lang="en-US" baseline="30000" dirty="0"/>
              <a:t>46</a:t>
            </a:r>
            <a:r>
              <a:rPr lang="en-US" dirty="0"/>
              <a:t> "who, when he had found one pearl of great price, went and sold all that he had and bought it.</a:t>
            </a:r>
          </a:p>
        </p:txBody>
      </p:sp>
    </p:spTree>
    <p:extLst>
      <p:ext uri="{BB962C8B-B14F-4D97-AF65-F5344CB8AC3E}">
        <p14:creationId xmlns:p14="http://schemas.microsoft.com/office/powerpoint/2010/main" val="27623022"/>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Since the kingdom is of great value, they also teach the following points. </a:t>
            </a:r>
          </a:p>
          <a:p>
            <a:r>
              <a:rPr lang="en-US" dirty="0"/>
              <a:t> </a:t>
            </a:r>
          </a:p>
          <a:p>
            <a:pPr marL="514350" lvl="0" indent="-514350">
              <a:buFont typeface="+mj-lt"/>
              <a:buAutoNum type="arabicPeriod"/>
            </a:pPr>
            <a:r>
              <a:rPr lang="en-US" dirty="0"/>
              <a:t>The kingdom is only attainable by sacrifice.</a:t>
            </a:r>
          </a:p>
          <a:p>
            <a:pPr marL="514350" lvl="0" indent="-514350">
              <a:buFont typeface="+mj-lt"/>
              <a:buAutoNum type="arabicPeriod"/>
            </a:pPr>
            <a:r>
              <a:rPr lang="en-US" dirty="0"/>
              <a:t>It’s worth whatever sacrifice or loss is necessary to acquire it or enter into it.</a:t>
            </a:r>
          </a:p>
          <a:p>
            <a:pPr marL="514350" lvl="0" indent="-514350">
              <a:buFont typeface="+mj-lt"/>
              <a:buAutoNum type="arabicPeriod"/>
            </a:pPr>
            <a:r>
              <a:rPr lang="en-US" dirty="0"/>
              <a:t>There should be a sense of urgency about doing what is required to obtain it.</a:t>
            </a:r>
          </a:p>
          <a:p>
            <a:pPr marL="514350" lvl="0" indent="-514350">
              <a:buFont typeface="+mj-lt"/>
              <a:buAutoNum type="arabicPeriod"/>
            </a:pPr>
            <a:r>
              <a:rPr lang="en-US" dirty="0"/>
              <a:t>There is a great joy of discovering it and taking hold of it. </a:t>
            </a:r>
          </a:p>
          <a:p>
            <a:r>
              <a:rPr lang="en-US" dirty="0"/>
              <a:t> </a:t>
            </a:r>
          </a:p>
        </p:txBody>
      </p:sp>
    </p:spTree>
    <p:extLst>
      <p:ext uri="{BB962C8B-B14F-4D97-AF65-F5344CB8AC3E}">
        <p14:creationId xmlns:p14="http://schemas.microsoft.com/office/powerpoint/2010/main" val="36104859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2" end="2"/>
                                            </p:txEl>
                                          </p:spTgt>
                                        </p:tgtEl>
                                        <p:attrNameLst>
                                          <p:attrName>style.visibility</p:attrName>
                                        </p:attrNameLst>
                                      </p:cBhvr>
                                      <p:to>
                                        <p:strVal val="visible"/>
                                      </p:to>
                                    </p:set>
                                    <p:anim calcmode="lin" valueType="num">
                                      <p:cBhvr additive="base">
                                        <p:cTn id="7"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3" end="3"/>
                                            </p:txEl>
                                          </p:spTgt>
                                        </p:tgtEl>
                                        <p:attrNameLst>
                                          <p:attrName>style.visibility</p:attrName>
                                        </p:attrNameLst>
                                      </p:cBhvr>
                                      <p:to>
                                        <p:strVal val="visible"/>
                                      </p:to>
                                    </p:set>
                                    <p:anim calcmode="lin" valueType="num">
                                      <p:cBhvr additive="base">
                                        <p:cTn id="13" dur="500" fill="hold"/>
                                        <p:tgtEl>
                                          <p:spTgt spid="819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194">
                                            <p:txEl>
                                              <p:pRg st="4" end="4"/>
                                            </p:txEl>
                                          </p:spTgt>
                                        </p:tgtEl>
                                        <p:attrNameLst>
                                          <p:attrName>style.visibility</p:attrName>
                                        </p:attrNameLst>
                                      </p:cBhvr>
                                      <p:to>
                                        <p:strVal val="visible"/>
                                      </p:to>
                                    </p:set>
                                    <p:anim calcmode="lin" valueType="num">
                                      <p:cBhvr additive="base">
                                        <p:cTn id="19" dur="500" fill="hold"/>
                                        <p:tgtEl>
                                          <p:spTgt spid="819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194">
                                            <p:txEl>
                                              <p:pRg st="5" end="5"/>
                                            </p:txEl>
                                          </p:spTgt>
                                        </p:tgtEl>
                                        <p:attrNameLst>
                                          <p:attrName>style.visibility</p:attrName>
                                        </p:attrNameLst>
                                      </p:cBhvr>
                                      <p:to>
                                        <p:strVal val="visible"/>
                                      </p:to>
                                    </p:set>
                                    <p:anim calcmode="lin" valueType="num">
                                      <p:cBhvr additive="base">
                                        <p:cTn id="25" dur="500" fill="hold"/>
                                        <p:tgtEl>
                                          <p:spTgt spid="819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The </a:t>
            </a:r>
            <a:r>
              <a:rPr lang="en-US" dirty="0"/>
              <a:t>parable of the leaven found in Matthew 13:33 and Luke </a:t>
            </a:r>
            <a:r>
              <a:rPr lang="en-US" dirty="0" smtClean="0"/>
              <a:t>13:20-21</a:t>
            </a:r>
          </a:p>
          <a:p>
            <a:endParaRPr lang="en-US" dirty="0"/>
          </a:p>
          <a:p>
            <a:r>
              <a:rPr lang="en-US" dirty="0"/>
              <a:t>Matthew 13:33 Another parable He spoke to them: "The kingdom of heaven is like leaven, which a woman took and hid in three measures of meal till it was all leavened."</a:t>
            </a:r>
          </a:p>
          <a:p>
            <a:endParaRPr lang="en-US" dirty="0"/>
          </a:p>
        </p:txBody>
      </p:sp>
    </p:spTree>
    <p:extLst>
      <p:ext uri="{BB962C8B-B14F-4D97-AF65-F5344CB8AC3E}">
        <p14:creationId xmlns:p14="http://schemas.microsoft.com/office/powerpoint/2010/main" val="3247493341"/>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1:45 Philip found Nathanael and said to him, "We have found Him of whom Moses in the law, and also the prophets, wrote -- Jesus of Nazareth, the son of Joseph."  </a:t>
            </a:r>
            <a:r>
              <a:rPr lang="en-US" baseline="30000" dirty="0"/>
              <a:t>46</a:t>
            </a:r>
            <a:r>
              <a:rPr lang="en-US" dirty="0"/>
              <a:t> And Nathanael said to him, "Can anything good come out of Nazareth?" Philip said to him, "Come and see."  </a:t>
            </a:r>
            <a:r>
              <a:rPr lang="en-US" baseline="30000" dirty="0"/>
              <a:t>47</a:t>
            </a:r>
            <a:r>
              <a:rPr lang="en-US" dirty="0"/>
              <a:t> Jesus saw Nathanael coming toward Him, and said of him, "Behold, an Israelite indeed, in whom is no deceit!"  </a:t>
            </a:r>
            <a:r>
              <a:rPr lang="en-US" baseline="30000" dirty="0"/>
              <a:t>48</a:t>
            </a:r>
            <a:r>
              <a:rPr lang="en-US" dirty="0"/>
              <a:t> Nathanael said to Him, "How do You know me?" Jesus answered and said to him, "Before Philip called you, when you were under the fig tree, I saw you."  </a:t>
            </a:r>
            <a:r>
              <a:rPr lang="en-US" baseline="30000" dirty="0"/>
              <a:t>49</a:t>
            </a:r>
            <a:r>
              <a:rPr lang="en-US" dirty="0"/>
              <a:t> Nathanael answered and said to Him, "Rabbi, You are the Son of God! You are the King of Israel!"</a:t>
            </a:r>
          </a:p>
        </p:txBody>
      </p:sp>
    </p:spTree>
    <p:extLst>
      <p:ext uri="{BB962C8B-B14F-4D97-AF65-F5344CB8AC3E}">
        <p14:creationId xmlns:p14="http://schemas.microsoft.com/office/powerpoint/2010/main" val="3950562736"/>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1026" name="Picture 2" descr="https://encrypted-tbn0.gstatic.com/images?q=tbn:ANd9GcSKx8ChNwPJbesLzxdK0kRa-KbTjytrm2XcPaGDFndc_RJpqsH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0280" y="0"/>
            <a:ext cx="6003440"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651892"/>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514350" indent="-514350">
              <a:buAutoNum type="arabicPeriod"/>
            </a:pPr>
            <a:r>
              <a:rPr lang="en-US" dirty="0" smtClean="0"/>
              <a:t>It </a:t>
            </a:r>
            <a:r>
              <a:rPr lang="en-US" dirty="0"/>
              <a:t>will cost you time, and we must redeem the time we have wisely (Eph. 5:15-16 and Prov. 27:1.) </a:t>
            </a:r>
            <a:endParaRPr lang="en-US" dirty="0" smtClean="0"/>
          </a:p>
          <a:p>
            <a:pPr marL="514350" indent="-514350">
              <a:buAutoNum type="arabicPeriod"/>
            </a:pPr>
            <a:r>
              <a:rPr lang="en-US" dirty="0"/>
              <a:t>It will cost you money. Christians are to give as they are prospered (1Cor 16:1-2). </a:t>
            </a:r>
            <a:endParaRPr lang="en-US" dirty="0" smtClean="0"/>
          </a:p>
          <a:p>
            <a:pPr marL="514350" indent="-514350">
              <a:buAutoNum type="arabicPeriod"/>
            </a:pPr>
            <a:r>
              <a:rPr lang="en-US" dirty="0"/>
              <a:t>It might cost you your family and your friends, according to Mt. 10:34-39. </a:t>
            </a:r>
            <a:endParaRPr lang="en-US" dirty="0" smtClean="0"/>
          </a:p>
          <a:p>
            <a:pPr marL="514350" indent="-514350">
              <a:buAutoNum type="arabicPeriod"/>
            </a:pPr>
            <a:r>
              <a:rPr lang="en-US" dirty="0"/>
              <a:t>Christianity could cost you your life. </a:t>
            </a:r>
            <a:endParaRPr lang="en-US" dirty="0"/>
          </a:p>
        </p:txBody>
      </p:sp>
    </p:spTree>
    <p:extLst>
      <p:ext uri="{BB962C8B-B14F-4D97-AF65-F5344CB8AC3E}">
        <p14:creationId xmlns:p14="http://schemas.microsoft.com/office/powerpoint/2010/main" val="21663962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 calcmode="lin" valueType="num">
                                      <p:cBhvr additive="base">
                                        <p:cTn id="7"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anim calcmode="lin" valueType="num">
                                      <p:cBhvr additive="base">
                                        <p:cTn id="13"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194">
                                            <p:txEl>
                                              <p:pRg st="3" end="3"/>
                                            </p:txEl>
                                          </p:spTgt>
                                        </p:tgtEl>
                                        <p:attrNameLst>
                                          <p:attrName>style.visibility</p:attrName>
                                        </p:attrNameLst>
                                      </p:cBhvr>
                                      <p:to>
                                        <p:strVal val="visible"/>
                                      </p:to>
                                    </p:set>
                                    <p:anim calcmode="lin" valueType="num">
                                      <p:cBhvr additive="base">
                                        <p:cTn id="19" dur="500" fill="hold"/>
                                        <p:tgtEl>
                                          <p:spTgt spid="819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3:7 But what things were gain to me, these I have counted loss for Christ.  </a:t>
            </a:r>
            <a:r>
              <a:rPr lang="en-US" baseline="30000" dirty="0"/>
              <a:t>8</a:t>
            </a:r>
            <a:r>
              <a:rPr lang="en-US" dirty="0"/>
              <a:t> Yet indeed I also count all things loss for the excellence of the knowledge of Christ Jesus my Lord, for whom I have suffered the loss of all things, and count them as rubbish, that I may gain Christ</a:t>
            </a:r>
          </a:p>
        </p:txBody>
      </p:sp>
    </p:spTree>
    <p:extLst>
      <p:ext uri="{BB962C8B-B14F-4D97-AF65-F5344CB8AC3E}">
        <p14:creationId xmlns:p14="http://schemas.microsoft.com/office/powerpoint/2010/main" val="3053669073"/>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13:51 Jesus said to them, "Have you understood all these things?" They said to Him, "Yes, Lord.</a:t>
            </a:r>
          </a:p>
        </p:txBody>
      </p:sp>
    </p:spTree>
    <p:extLst>
      <p:ext uri="{BB962C8B-B14F-4D97-AF65-F5344CB8AC3E}">
        <p14:creationId xmlns:p14="http://schemas.microsoft.com/office/powerpoint/2010/main" val="121232462"/>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1:6  Therefore, when they had come together, they asked Him, saying, "Lord, will You at this time restore the kingdom to Israel?"</a:t>
            </a:r>
          </a:p>
        </p:txBody>
      </p:sp>
    </p:spTree>
    <p:extLst>
      <p:ext uri="{BB962C8B-B14F-4D97-AF65-F5344CB8AC3E}">
        <p14:creationId xmlns:p14="http://schemas.microsoft.com/office/powerpoint/2010/main" val="3981966401"/>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13:52 Then He said to them, "Therefore every scribe instructed concerning the kingdom of heaven is like a householder who brings out of his treasure </a:t>
            </a:r>
            <a:r>
              <a:rPr lang="en-US" i="1" dirty="0"/>
              <a:t>things </a:t>
            </a:r>
            <a:r>
              <a:rPr lang="en-US" dirty="0"/>
              <a:t>new and old."</a:t>
            </a:r>
          </a:p>
        </p:txBody>
      </p:sp>
    </p:spTree>
    <p:extLst>
      <p:ext uri="{BB962C8B-B14F-4D97-AF65-F5344CB8AC3E}">
        <p14:creationId xmlns:p14="http://schemas.microsoft.com/office/powerpoint/2010/main" val="4183346702"/>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00249981"/>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kingdom of heaven is like leaven that was hide in three measures of meal.</a:t>
            </a:r>
          </a:p>
        </p:txBody>
      </p:sp>
    </p:spTree>
    <p:extLst>
      <p:ext uri="{BB962C8B-B14F-4D97-AF65-F5344CB8AC3E}">
        <p14:creationId xmlns:p14="http://schemas.microsoft.com/office/powerpoint/2010/main" val="636654007"/>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Exodus 12:15 'Seven days you shall eat unleavened bread. On the first day you shall remove leaven from your houses. For whoever eats leavened bread from the first day until the seventh day, that person shall be cut off from Israel.  </a:t>
            </a:r>
            <a:r>
              <a:rPr lang="en-US" sz="2600" baseline="30000" dirty="0"/>
              <a:t>16</a:t>
            </a:r>
            <a:r>
              <a:rPr lang="en-US" sz="2600" dirty="0"/>
              <a:t> 'On the first day </a:t>
            </a:r>
            <a:r>
              <a:rPr lang="en-US" sz="2600" i="1" dirty="0"/>
              <a:t>there shall be </a:t>
            </a:r>
            <a:r>
              <a:rPr lang="en-US" sz="2600" dirty="0"/>
              <a:t>a holy convocation, and on the seventh day there shall be a holy convocation for you. No manner of work shall be done on them; but </a:t>
            </a:r>
            <a:r>
              <a:rPr lang="en-US" sz="2600" i="1" dirty="0"/>
              <a:t>that </a:t>
            </a:r>
            <a:r>
              <a:rPr lang="en-US" sz="2600" dirty="0"/>
              <a:t>which everyone must eat -- that only may be prepared by you.  </a:t>
            </a:r>
            <a:r>
              <a:rPr lang="en-US" sz="2600" baseline="30000" dirty="0"/>
              <a:t>17</a:t>
            </a:r>
            <a:r>
              <a:rPr lang="en-US" sz="2600" dirty="0"/>
              <a:t> 'So you shall observe </a:t>
            </a:r>
            <a:r>
              <a:rPr lang="en-US" sz="2600" i="1" dirty="0"/>
              <a:t>the Feast of </a:t>
            </a:r>
            <a:r>
              <a:rPr lang="en-US" sz="2600" dirty="0"/>
              <a:t>Unleavened Bread, for on this same day I will have brought your armies out of the land of Egypt. Therefore you shall observe this day throughout your generations as an everlasting ordinance.  </a:t>
            </a:r>
          </a:p>
        </p:txBody>
      </p:sp>
    </p:spTree>
    <p:extLst>
      <p:ext uri="{BB962C8B-B14F-4D97-AF65-F5344CB8AC3E}">
        <p14:creationId xmlns:p14="http://schemas.microsoft.com/office/powerpoint/2010/main" val="218975640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18</a:t>
            </a:r>
            <a:r>
              <a:rPr lang="en-US" dirty="0"/>
              <a:t> 'In the first </a:t>
            </a:r>
            <a:r>
              <a:rPr lang="en-US" i="1" dirty="0"/>
              <a:t>month, </a:t>
            </a:r>
            <a:r>
              <a:rPr lang="en-US" dirty="0"/>
              <a:t>on the fourteenth day of the month at evening, you shall eat unleavened bread, until the twenty-first day of the month at evening.  </a:t>
            </a:r>
            <a:r>
              <a:rPr lang="en-US" baseline="30000" dirty="0"/>
              <a:t>19</a:t>
            </a:r>
            <a:r>
              <a:rPr lang="en-US" dirty="0"/>
              <a:t> 'For seven days no leaven shall be found in your houses, since whoever eats what is leavened, that same person shall be cut off from the congregation of Israel, whether </a:t>
            </a:r>
            <a:r>
              <a:rPr lang="en-US" i="1" dirty="0"/>
              <a:t>he is </a:t>
            </a:r>
            <a:r>
              <a:rPr lang="en-US" dirty="0"/>
              <a:t>a stranger or a native of the land.  </a:t>
            </a:r>
            <a:r>
              <a:rPr lang="en-US" baseline="30000" dirty="0"/>
              <a:t>20</a:t>
            </a:r>
            <a:r>
              <a:rPr lang="en-US" dirty="0"/>
              <a:t> 'You shall eat nothing leavened; in all your dwellings you shall eat unleavened bread.' "</a:t>
            </a:r>
            <a:endParaRPr lang="en-US" dirty="0"/>
          </a:p>
        </p:txBody>
      </p:sp>
    </p:spTree>
    <p:extLst>
      <p:ext uri="{BB962C8B-B14F-4D97-AF65-F5344CB8AC3E}">
        <p14:creationId xmlns:p14="http://schemas.microsoft.com/office/powerpoint/2010/main" val="232780979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In Exod. 23:18, we learn that the blood of the lamb of the Passover sacrifice was not to be offered with leavened bread</a:t>
            </a:r>
            <a:r>
              <a:rPr lang="en-US" dirty="0" smtClean="0"/>
              <a:t>.</a:t>
            </a:r>
          </a:p>
          <a:p>
            <a:endParaRPr lang="en-US" dirty="0"/>
          </a:p>
          <a:p>
            <a:r>
              <a:rPr lang="en-US" dirty="0" smtClean="0"/>
              <a:t>Even </a:t>
            </a:r>
            <a:r>
              <a:rPr lang="en-US" dirty="0"/>
              <a:t>the flour cakes that were offered by the priest on the altar to God were to exclude Leaven (Lev 2:11-13, 6:14-18). </a:t>
            </a:r>
            <a:endParaRPr lang="en-US" dirty="0"/>
          </a:p>
        </p:txBody>
      </p:sp>
    </p:spTree>
    <p:extLst>
      <p:ext uri="{BB962C8B-B14F-4D97-AF65-F5344CB8AC3E}">
        <p14:creationId xmlns:p14="http://schemas.microsoft.com/office/powerpoint/2010/main" val="353711065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16:6 Then Jesus said to them, "Take heed and beware of the leaven of the Pharisees and the Sadducees."</a:t>
            </a:r>
          </a:p>
          <a:p>
            <a:r>
              <a:rPr lang="en-US" dirty="0"/>
              <a:t> </a:t>
            </a:r>
          </a:p>
        </p:txBody>
      </p:sp>
    </p:spTree>
    <p:extLst>
      <p:ext uri="{BB962C8B-B14F-4D97-AF65-F5344CB8AC3E}">
        <p14:creationId xmlns:p14="http://schemas.microsoft.com/office/powerpoint/2010/main" val="238413330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16:11 "How is it you do not understand that I did not speak to you concerning bread? -- </a:t>
            </a:r>
            <a:r>
              <a:rPr lang="en-US" i="1" dirty="0"/>
              <a:t>but </a:t>
            </a:r>
            <a:r>
              <a:rPr lang="en-US" dirty="0"/>
              <a:t>to beware of the leaven of the Pharisees and Sadducees."  </a:t>
            </a:r>
            <a:r>
              <a:rPr lang="en-US" baseline="30000" dirty="0"/>
              <a:t>12</a:t>
            </a:r>
            <a:r>
              <a:rPr lang="en-US" dirty="0"/>
              <a:t> Then they understood that He did not tell </a:t>
            </a:r>
            <a:r>
              <a:rPr lang="en-US" i="1" dirty="0"/>
              <a:t>them </a:t>
            </a:r>
            <a:r>
              <a:rPr lang="en-US" dirty="0"/>
              <a:t>to beware of the leaven of bread, but of the doctrine of the Pharisees and Sadducees.</a:t>
            </a:r>
          </a:p>
        </p:txBody>
      </p:sp>
    </p:spTree>
    <p:extLst>
      <p:ext uri="{BB962C8B-B14F-4D97-AF65-F5344CB8AC3E}">
        <p14:creationId xmlns:p14="http://schemas.microsoft.com/office/powerpoint/2010/main" val="1265609022"/>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25000"/>
                    </a14:imgEffect>
                  </a14:imgLayer>
                </a14:imgProps>
              </a:ext>
            </a:extLst>
          </a:blip>
          <a:srcRect/>
          <a:stretch>
            <a:fillRect t="-3000" b="-3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5:7 Therefore purge out the old leaven, that you may be a new lump, since you truly are unleavened. For indeed Christ, our Passover, was sacrificed for us.  </a:t>
            </a:r>
            <a:r>
              <a:rPr lang="en-US" baseline="30000" dirty="0"/>
              <a:t>8</a:t>
            </a:r>
            <a:r>
              <a:rPr lang="en-US" dirty="0"/>
              <a:t> Therefore let us keep the feast, not with old leaven, nor with the leaven of malice and wickedness, but with the unleavened </a:t>
            </a:r>
            <a:r>
              <a:rPr lang="en-US" i="1" dirty="0"/>
              <a:t>bread </a:t>
            </a:r>
            <a:r>
              <a:rPr lang="en-US" dirty="0"/>
              <a:t>of sincerity and truth.</a:t>
            </a:r>
          </a:p>
          <a:p>
            <a:r>
              <a:rPr lang="en-US" dirty="0"/>
              <a:t> </a:t>
            </a:r>
          </a:p>
        </p:txBody>
      </p:sp>
    </p:spTree>
    <p:extLst>
      <p:ext uri="{BB962C8B-B14F-4D97-AF65-F5344CB8AC3E}">
        <p14:creationId xmlns:p14="http://schemas.microsoft.com/office/powerpoint/2010/main" val="263321442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2959</TotalTime>
  <Words>1322</Words>
  <Application>Microsoft Office PowerPoint</Application>
  <PresentationFormat>On-screen Show (4:3)</PresentationFormat>
  <Paragraphs>82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66</cp:revision>
  <dcterms:created xsi:type="dcterms:W3CDTF">2006-12-19T00:50:39Z</dcterms:created>
  <dcterms:modified xsi:type="dcterms:W3CDTF">2014-02-16T05:08:14Z</dcterms:modified>
</cp:coreProperties>
</file>